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6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1100" r:id="rId2"/>
    <p:sldId id="1597" r:id="rId3"/>
    <p:sldId id="1337" r:id="rId4"/>
    <p:sldId id="1598" r:id="rId5"/>
    <p:sldId id="1599" r:id="rId6"/>
    <p:sldId id="1600" r:id="rId7"/>
    <p:sldId id="1601" r:id="rId8"/>
    <p:sldId id="1602" r:id="rId9"/>
    <p:sldId id="1603" r:id="rId10"/>
    <p:sldId id="1604" r:id="rId11"/>
    <p:sldId id="1605" r:id="rId12"/>
    <p:sldId id="1606" r:id="rId13"/>
    <p:sldId id="1607" r:id="rId14"/>
    <p:sldId id="1608" r:id="rId15"/>
    <p:sldId id="1609" r:id="rId16"/>
    <p:sldId id="1610" r:id="rId17"/>
    <p:sldId id="1611" r:id="rId18"/>
    <p:sldId id="1612" r:id="rId19"/>
    <p:sldId id="1613" r:id="rId20"/>
    <p:sldId id="1614" r:id="rId21"/>
    <p:sldId id="1615" r:id="rId22"/>
    <p:sldId id="1616" r:id="rId23"/>
    <p:sldId id="1617" r:id="rId24"/>
    <p:sldId id="1621" r:id="rId25"/>
    <p:sldId id="1622" r:id="rId26"/>
    <p:sldId id="1623" r:id="rId27"/>
    <p:sldId id="1624" r:id="rId28"/>
    <p:sldId id="1629" r:id="rId29"/>
    <p:sldId id="1630" r:id="rId30"/>
    <p:sldId id="1631" r:id="rId31"/>
    <p:sldId id="1632" r:id="rId32"/>
    <p:sldId id="1633" r:id="rId33"/>
    <p:sldId id="1634" r:id="rId34"/>
    <p:sldId id="1635" r:id="rId35"/>
    <p:sldId id="1636" r:id="rId36"/>
    <p:sldId id="1637" r:id="rId37"/>
    <p:sldId id="951" r:id="rId38"/>
    <p:sldId id="1335" r:id="rId39"/>
    <p:sldId id="952" r:id="rId4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00"/>
    <a:srgbClr val="006600"/>
    <a:srgbClr val="000099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91945" autoAdjust="0"/>
  </p:normalViewPr>
  <p:slideViewPr>
    <p:cSldViewPr snapToGrid="0" snapToObjects="1">
      <p:cViewPr varScale="1">
        <p:scale>
          <a:sx n="103" d="100"/>
          <a:sy n="103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6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80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95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19 </a:t>
            </a:r>
            <a:r>
              <a:rPr lang="en-US" altLang="en-US" sz="4000" dirty="0" smtClean="0"/>
              <a:t>– File </a:t>
            </a:r>
            <a:r>
              <a:rPr lang="en-US" altLang="en-US" sz="4000" dirty="0" err="1" smtClean="0"/>
              <a:t>Input/Output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 Example: Word Processor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“Writing” a file using a word processor</a:t>
            </a:r>
          </a:p>
          <a:p>
            <a:pPr lvl="1"/>
            <a:r>
              <a:rPr lang="en-US" dirty="0" smtClean="0"/>
              <a:t>(Saving </a:t>
            </a:r>
            <a:r>
              <a:rPr lang="en-US" dirty="0"/>
              <a:t>a word processing </a:t>
            </a:r>
            <a:r>
              <a:rPr lang="en-US" dirty="0" smtClean="0"/>
              <a:t>file)</a:t>
            </a:r>
            <a:endParaRPr lang="en-US" dirty="0"/>
          </a:p>
          <a:p>
            <a:pPr lvl="1"/>
            <a:r>
              <a:rPr lang="en-US" dirty="0" smtClean="0"/>
              <a:t>Original </a:t>
            </a:r>
            <a:r>
              <a:rPr lang="en-US" dirty="0"/>
              <a:t>file on the disk is reopened in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 </a:t>
            </a:r>
            <a:r>
              <a:rPr lang="en-US" dirty="0"/>
              <a:t>that will allow </a:t>
            </a:r>
            <a:r>
              <a:rPr lang="en-US" dirty="0" smtClean="0"/>
              <a:t>writing</a:t>
            </a:r>
          </a:p>
          <a:p>
            <a:pPr lvl="2"/>
            <a:r>
              <a:rPr lang="en-US" sz="2800" dirty="0" smtClean="0"/>
              <a:t>This </a:t>
            </a:r>
            <a:r>
              <a:rPr lang="en-US" sz="2800" dirty="0"/>
              <a:t>actually erases the old </a:t>
            </a:r>
            <a:r>
              <a:rPr lang="en-US" sz="2800" dirty="0" smtClean="0"/>
              <a:t>contents!</a:t>
            </a:r>
            <a:endParaRPr lang="en-US" sz="2800" dirty="0"/>
          </a:p>
          <a:p>
            <a:pPr lvl="1"/>
            <a:r>
              <a:rPr lang="en-US" dirty="0" smtClean="0"/>
              <a:t>Copy </a:t>
            </a:r>
            <a:r>
              <a:rPr lang="en-US" dirty="0"/>
              <a:t>the version of the document </a:t>
            </a:r>
            <a:r>
              <a:rPr lang="en-US" dirty="0" smtClean="0"/>
              <a:t>stored in </a:t>
            </a:r>
            <a:r>
              <a:rPr lang="en-US" dirty="0"/>
              <a:t>memory to the </a:t>
            </a:r>
            <a:r>
              <a:rPr lang="en-US" dirty="0" smtClean="0"/>
              <a:t>original file on disk</a:t>
            </a:r>
            <a:endParaRPr lang="en-US" dirty="0"/>
          </a:p>
          <a:p>
            <a:pPr lvl="1"/>
            <a:r>
              <a:rPr lang="en-US" dirty="0" smtClean="0"/>
              <a:t>File </a:t>
            </a:r>
            <a:r>
              <a:rPr lang="en-US" dirty="0"/>
              <a:t>is closed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33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287"/>
            <a:ext cx="3395757" cy="33843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281" y="1258784"/>
            <a:ext cx="2762360" cy="30488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32" y="1619698"/>
            <a:ext cx="1510891" cy="1899770"/>
          </a:xfrm>
          <a:prstGeom prst="rect">
            <a:avLst/>
          </a:prstGeom>
        </p:spPr>
      </p:pic>
      <p:sp>
        <p:nvSpPr>
          <p:cNvPr id="12" name="Circular Arrow 11"/>
          <p:cNvSpPr/>
          <p:nvPr/>
        </p:nvSpPr>
        <p:spPr>
          <a:xfrm rot="20638354">
            <a:off x="1788325" y="665110"/>
            <a:ext cx="4396645" cy="3079402"/>
          </a:xfrm>
          <a:prstGeom prst="circularArrow">
            <a:avLst>
              <a:gd name="adj1" fmla="val 10086"/>
              <a:gd name="adj2" fmla="val 1142319"/>
              <a:gd name="adj3" fmla="val 20550625"/>
              <a:gd name="adj4" fmla="val 12409380"/>
              <a:gd name="adj5" fmla="val 13672"/>
            </a:avLst>
          </a:prstGeom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957890" y="4453246"/>
            <a:ext cx="6941128" cy="201880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File opened on hard disk for writing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(Old contents are erased!)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Copy version in memory to hard disk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Close file on hard disk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3802676"/>
            <a:ext cx="849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RAM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60473" y="1263867"/>
            <a:ext cx="2097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hard disk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23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6827E-6 L -0.14392 -0.08765 C -0.17413 -0.10754 -0.2191 -0.11795 -0.26597 -0.11795 C -0.31979 -0.11795 -0.3625 -0.10754 -0.39271 -0.08765 L -0.53628 2.6827E-6 " pathEditMode="relative" rAng="0" ptsTypes="FffFF">
                                      <p:cBhvr>
                                        <p:cTn id="38" dur="2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23" y="-58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96" y="1969364"/>
            <a:ext cx="8827008" cy="4156799"/>
          </a:xfrm>
        </p:spPr>
        <p:txBody>
          <a:bodyPr/>
          <a:lstStyle/>
          <a:p>
            <a:r>
              <a:rPr lang="en-US" dirty="0" smtClean="0"/>
              <a:t>In order to do interesting things with files, we need to be able to perform certain operations:</a:t>
            </a:r>
          </a:p>
          <a:p>
            <a:pPr lvl="1"/>
            <a:r>
              <a:rPr lang="en-US" sz="3200" dirty="0" smtClean="0"/>
              <a:t>Associate an external file with a </a:t>
            </a:r>
            <a:r>
              <a:rPr lang="en-US" sz="3200" dirty="0" smtClean="0"/>
              <a:t>variable</a:t>
            </a:r>
            <a:endParaRPr lang="en-US" sz="3200" dirty="0" smtClean="0"/>
          </a:p>
          <a:p>
            <a:pPr lvl="2"/>
            <a:r>
              <a:rPr lang="en-US" sz="2800" dirty="0" smtClean="0"/>
              <a:t>Opening the file</a:t>
            </a:r>
          </a:p>
          <a:p>
            <a:pPr lvl="1"/>
            <a:r>
              <a:rPr lang="en-US" sz="3200" dirty="0" smtClean="0"/>
              <a:t>Manipulate the </a:t>
            </a:r>
            <a:r>
              <a:rPr lang="en-US" sz="3200" dirty="0" smtClean="0"/>
              <a:t>variable (the file object)</a:t>
            </a:r>
            <a:endParaRPr lang="en-US" sz="3200" dirty="0" smtClean="0"/>
          </a:p>
          <a:p>
            <a:pPr lvl="2"/>
            <a:r>
              <a:rPr lang="en-US" sz="2800" dirty="0" smtClean="0"/>
              <a:t>Reading from or writing to the </a:t>
            </a:r>
            <a:r>
              <a:rPr lang="en-US" sz="2800" dirty="0" smtClean="0"/>
              <a:t>file object</a:t>
            </a:r>
            <a:endParaRPr lang="en-US" sz="2800" dirty="0" smtClean="0"/>
          </a:p>
          <a:p>
            <a:pPr lvl="1"/>
            <a:r>
              <a:rPr lang="en-US" sz="3200" dirty="0" smtClean="0"/>
              <a:t>Close the file</a:t>
            </a:r>
          </a:p>
          <a:p>
            <a:pPr lvl="2"/>
            <a:r>
              <a:rPr lang="en-US" sz="2800" dirty="0" smtClean="0"/>
              <a:t>Making sure the object and file match at the end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15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Opening a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2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open()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3744"/>
            <a:ext cx="8229600" cy="3602419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file_name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This argument is a string the contains the name of the file you want to access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"input.txt"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roster.dat"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338072" y="2062588"/>
            <a:ext cx="6467856" cy="40011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myFile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 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open(</a:t>
            </a:r>
            <a:r>
              <a:rPr lang="en-US" sz="20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file_name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[, </a:t>
            </a:r>
            <a:r>
              <a:rPr lang="en-US" sz="20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access_mode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]) </a:t>
            </a: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H="1">
            <a:off x="3401568" y="2027585"/>
            <a:ext cx="1670304" cy="47011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8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open()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3744"/>
            <a:ext cx="8229600" cy="3602419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access_mode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(</a:t>
            </a:r>
            <a:r>
              <a:rPr lang="en-US" u="sng" dirty="0" smtClean="0"/>
              <a:t>optional</a:t>
            </a:r>
            <a:r>
              <a:rPr lang="en-US" dirty="0" smtClean="0"/>
              <a:t> argument)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This argument is a string that determines which of the modes the file is to be opened in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dirty="0" smtClean="0"/>
              <a:t> (open for reading)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dirty="0" smtClean="0"/>
              <a:t> </a:t>
            </a:r>
            <a:r>
              <a:rPr lang="en-US" dirty="0"/>
              <a:t>(open for </a:t>
            </a:r>
            <a:r>
              <a:rPr lang="en-US" dirty="0" smtClean="0"/>
              <a:t>writing)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dirty="0" smtClean="0"/>
              <a:t> </a:t>
            </a:r>
            <a:r>
              <a:rPr lang="en-US" dirty="0"/>
              <a:t>(open for </a:t>
            </a:r>
            <a:r>
              <a:rPr lang="en-US" dirty="0" smtClean="0"/>
              <a:t>appending)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338072" y="2062588"/>
            <a:ext cx="6467856" cy="40011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file_name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[,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access_mode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</a:p>
        </p:txBody>
      </p:sp>
      <p:sp>
        <p:nvSpPr>
          <p:cNvPr id="7" name="Rounded Rectangle 6"/>
          <p:cNvSpPr/>
          <p:nvPr/>
        </p:nvSpPr>
        <p:spPr>
          <a:xfrm flipH="1">
            <a:off x="4998720" y="2027585"/>
            <a:ext cx="2621280" cy="47011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24576" y="4767836"/>
            <a:ext cx="3608340" cy="138499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Courier New" panose="02070309020205020404" pitchFamily="49" charset="0"/>
              </a:rPr>
              <a:t>File being opened must be in the same folder as the Python file</a:t>
            </a:r>
            <a:endParaRPr lang="en-US" sz="28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28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16" y="1969364"/>
            <a:ext cx="8766048" cy="4156799"/>
          </a:xfrm>
        </p:spPr>
        <p:txBody>
          <a:bodyPr/>
          <a:lstStyle/>
          <a:p>
            <a:r>
              <a:rPr lang="en-US" dirty="0"/>
              <a:t>In general, we will use </a:t>
            </a:r>
            <a:r>
              <a:rPr lang="en-US" dirty="0" smtClean="0"/>
              <a:t>commands like:</a:t>
            </a:r>
            <a:endParaRPr lang="en-US" dirty="0"/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3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"scores.txt"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dataIn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3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statsFile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dataOut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"stats2.dat"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374033" y="4808712"/>
            <a:ext cx="36408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latin typeface="Courier New" panose="02070309020205020404" pitchFamily="49" charset="0"/>
              </a:rPr>
              <a:t>s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cores.txt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2.5  8.1 7.6 3.2  3.2</a:t>
            </a:r>
            <a:endParaRPr lang="nb-NO" altLang="en-US" sz="20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3.0 </a:t>
            </a:r>
            <a:r>
              <a:rPr lang="nb-NO" altLang="en-US" sz="2000" dirty="0">
                <a:latin typeface="Courier New" panose="02070309020205020404" pitchFamily="49" charset="0"/>
              </a:rPr>
              <a:t>11.6 6.5 2.7 </a:t>
            </a:r>
            <a:r>
              <a:rPr lang="nb-NO" altLang="en-US" sz="2000" dirty="0" smtClean="0">
                <a:latin typeface="Courier New" panose="02070309020205020404" pitchFamily="49" charset="0"/>
              </a:rPr>
              <a:t>12.4</a:t>
            </a:r>
            <a:endParaRPr lang="nb-NO" altLang="en-US" sz="20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8.0  8.0 8.0 </a:t>
            </a:r>
            <a:r>
              <a:rPr lang="nb-NO" altLang="en-US" sz="2000" dirty="0">
                <a:latin typeface="Courier New" panose="02070309020205020404" pitchFamily="49" charset="0"/>
              </a:rPr>
              <a:t>8.0 </a:t>
            </a:r>
            <a:r>
              <a:rPr lang="nb-NO" altLang="en-US" sz="2000" dirty="0" smtClean="0">
                <a:latin typeface="Courier New" panose="02070309020205020404" pitchFamily="49" charset="0"/>
              </a:rPr>
              <a:t> 7.5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3521" y="5039544"/>
            <a:ext cx="181051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an example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12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in a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17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File Objects to Read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"myStuff.txt"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This line of code does three things: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Opens the file “myStuff.txt”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 “reading” mode (which is the default)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Assigns the opened file to the variable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endParaRPr lang="en-US" dirty="0"/>
          </a:p>
          <a:p>
            <a:pPr lvl="3"/>
            <a:endParaRPr lang="en-US" sz="1400" dirty="0" smtClean="0"/>
          </a:p>
          <a:p>
            <a:r>
              <a:rPr lang="en-US" dirty="0" smtClean="0"/>
              <a:t>Once the file is open and assigned to a variable, we can start reading it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12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 smtClean="0"/>
              <a:t>There are three different ways to read in a file:</a:t>
            </a:r>
          </a:p>
          <a:p>
            <a:pPr lvl="3"/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whole file in as one big long string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.read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one line at a time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.readline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as a list of strings (each is one line)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.readlines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23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 Formatting</a:t>
            </a:r>
          </a:p>
          <a:p>
            <a:pPr lvl="1"/>
            <a:r>
              <a:rPr lang="en-US" sz="3200" dirty="0" smtClean="0"/>
              <a:t>Type specifiers</a:t>
            </a:r>
          </a:p>
          <a:p>
            <a:pPr lvl="1"/>
            <a:r>
              <a:rPr lang="en-US" sz="3200" dirty="0" smtClean="0"/>
              <a:t>Decimals, floats, and strings</a:t>
            </a:r>
          </a:p>
          <a:p>
            <a:pPr lvl="1"/>
            <a:r>
              <a:rPr lang="en-US" sz="3200" dirty="0" smtClean="0"/>
              <a:t>Alignment</a:t>
            </a:r>
          </a:p>
          <a:p>
            <a:pPr lvl="1"/>
            <a:r>
              <a:rPr lang="en-US" sz="3200" dirty="0" smtClean="0"/>
              <a:t>Fill characters</a:t>
            </a: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75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Entire Contents into One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123 Suzy 9.5 8.1 7.6 3.1 3.2\n456 Brad 7.0 9.6 6.5 4.9 8.8\n789 Jenn 8.0 8.0 8.0 8.0 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7.5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7128" y="2195165"/>
            <a:ext cx="244449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it’s literally one giant string!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123 Suzy 9.5 8.1 7.6 3.1 3.2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456 Brad 7.0 9.6 6.5 4.9 8.8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789 Jenn 8.0 8.0 8.0 8.0 7.5</a:t>
            </a:r>
          </a:p>
        </p:txBody>
      </p:sp>
    </p:spTree>
    <p:extLst>
      <p:ext uri="{BB962C8B-B14F-4D97-AF65-F5344CB8AC3E}">
        <p14:creationId xmlns:p14="http://schemas.microsoft.com/office/powerpoint/2010/main" val="154222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Entire Contents into One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info.read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123 Suzy 9.5 8.1 7.6 3.1 3.2\n456 Brad 7.0 9.6 6.5 4.9 8.8\n789 Jenn 8.0 8.0 8.0 8.0 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7.5\n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3254" y="4786690"/>
            <a:ext cx="253581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notice the escape sequence (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400" dirty="0" smtClean="0">
                <a:cs typeface="Courier New" panose="02070309020205020404" pitchFamily="49" charset="0"/>
              </a:rPr>
              <a:t>) is read in as well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>
            <a:stCxn id="12" idx="0"/>
          </p:cNvCxnSpPr>
          <p:nvPr/>
        </p:nvCxnSpPr>
        <p:spPr>
          <a:xfrm flipH="1" flipV="1">
            <a:off x="1675352" y="4436909"/>
            <a:ext cx="525807" cy="349781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0"/>
          </p:cNvCxnSpPr>
          <p:nvPr/>
        </p:nvCxnSpPr>
        <p:spPr>
          <a:xfrm flipV="1">
            <a:off x="2201159" y="3781696"/>
            <a:ext cx="3518506" cy="100499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0"/>
          </p:cNvCxnSpPr>
          <p:nvPr/>
        </p:nvCxnSpPr>
        <p:spPr>
          <a:xfrm flipV="1">
            <a:off x="2201159" y="4098302"/>
            <a:ext cx="910611" cy="688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 flipH="1">
            <a:off x="3238836" y="3674869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 flipH="1">
            <a:off x="5806617" y="3300676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 flipH="1">
            <a:off x="1069885" y="4037038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977128" y="2195165"/>
            <a:ext cx="244449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it’s literally one giant string!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123 Suzy 9.5 8.1 7.6 3.1 3.2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456 Brad 7.0 9.6 6.5 4.9 8.8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789 Jenn 8.0 8.0 8.0 8.0 7.5</a:t>
            </a:r>
          </a:p>
        </p:txBody>
      </p:sp>
    </p:spTree>
    <p:extLst>
      <p:ext uri="{BB962C8B-B14F-4D97-AF65-F5344CB8AC3E}">
        <p14:creationId xmlns:p14="http://schemas.microsoft.com/office/powerpoint/2010/main" val="171058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Line at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lineOne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info.readline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lineOne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'123 Suzy 9.5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8.1 7.6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3.1 3.2\n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info.readline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pl-PL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'456 Brad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.0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.6 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6.5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8.8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123 Suzy 9.5 8.1 7.6 3.1 3.2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456 Brad 7.0 9.6 6.5 4.9 8.8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789 Jenn 8.0 8.0 8.0 8.0 7.5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31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List of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listOfLines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info.readlines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listOfLines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['123 Suzy 9.5 8.1 7.6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3.1 3.2\n', '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456 Brad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.0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.6 6.5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8.8\n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'789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Jenn 8.0 8.0 8.0 8.0 7.5\n']</a:t>
            </a:r>
          </a:p>
          <a:p>
            <a:pPr marL="4763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123 Suzy 9.5 8.1 7.6 3.1 3.2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456 Brad 7.0 9.6 6.5 4.9 8.8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789 Jenn 8.0 8.0 8.0 8.0 7.5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51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 smtClean="0"/>
              <a:t>Which of these are valid uses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open()</a:t>
            </a:r>
            <a:r>
              <a:rPr lang="en-US" dirty="0" smtClean="0"/>
              <a:t>?</a:t>
            </a:r>
          </a:p>
          <a:p>
            <a:pPr lvl="3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open(12,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"HELLO.txt"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"file"  = open(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"test.dat"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"file.dat"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05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/>
              <a:t>Which of these are valid uses 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/>
              <a:t>?</a:t>
            </a:r>
          </a:p>
          <a:p>
            <a:pPr lvl="3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open(12,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"HELLO.txt"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"file"  = open(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"test.dat"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"file.dat"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8183" y="2749474"/>
            <a:ext cx="612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83" y="3305569"/>
            <a:ext cx="69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83" y="3901252"/>
            <a:ext cx="69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83" y="5067313"/>
            <a:ext cx="69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83" y="4486834"/>
            <a:ext cx="612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96256" y="2537757"/>
            <a:ext cx="224332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 a valid string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 flipH="1">
            <a:off x="4666145" y="2999422"/>
            <a:ext cx="625181" cy="42343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222629" y="4249789"/>
            <a:ext cx="333984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 a valid variable name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 flipH="1">
            <a:off x="1039024" y="4717666"/>
            <a:ext cx="1551775" cy="42343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291326" y="3898983"/>
            <a:ext cx="279806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uppercase “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400" dirty="0" smtClean="0">
                <a:cs typeface="Courier New" panose="02070309020205020404" pitchFamily="49" charset="0"/>
              </a:rPr>
              <a:t>” is not a valid access mode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 flipH="1">
            <a:off x="7595616" y="4736782"/>
            <a:ext cx="865632" cy="42343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9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Write the code that will perform each of these actions using a file object </a:t>
            </a:r>
            <a:r>
              <a:rPr lang="en-US" dirty="0"/>
              <a:t>called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fileIn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whole file in as one big long string</a:t>
            </a:r>
          </a:p>
          <a:p>
            <a:pPr marL="5143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first line of the file</a:t>
            </a:r>
          </a:p>
          <a:p>
            <a:pPr marL="5143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as a list of strings (each is one line)</a:t>
            </a:r>
          </a:p>
          <a:p>
            <a:pPr marL="5143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35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Write the code that will perform each of these actions using a file object called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fileIn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whole file in as one big long string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bigString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ileIn.read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/>
              <a:t>Read the first line of the </a:t>
            </a:r>
            <a:r>
              <a:rPr lang="en-US" sz="2800" dirty="0" smtClean="0"/>
              <a:t>file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ileIn.readline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as a list of strings (each is one line)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fileIn.readlines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40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to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3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 File for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just like we do for reading</a:t>
            </a:r>
          </a:p>
          <a:p>
            <a:pPr lvl="1"/>
            <a:r>
              <a:rPr lang="en-US" sz="3200" dirty="0" smtClean="0"/>
              <a:t>Provide the filename </a:t>
            </a:r>
            <a:r>
              <a:rPr lang="en-US" sz="3200" u="sng" dirty="0" smtClean="0"/>
              <a:t>and the access mode</a:t>
            </a:r>
            <a:endParaRPr lang="en-US" sz="3200" dirty="0" smtClean="0"/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"output.txt"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smtClean="0"/>
              <a:t>Opens the file for writing</a:t>
            </a:r>
          </a:p>
          <a:p>
            <a:pPr lvl="1"/>
            <a:r>
              <a:rPr lang="en-US" dirty="0" smtClean="0"/>
              <a:t>Wipes the contents!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"myNotes.txt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Opens the file for appending</a:t>
            </a:r>
          </a:p>
          <a:p>
            <a:pPr lvl="1"/>
            <a:r>
              <a:rPr lang="en-US" dirty="0" smtClean="0"/>
              <a:t>Writes new data to the end of the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01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28304" cy="4156799"/>
          </a:xfrm>
        </p:spPr>
        <p:txBody>
          <a:bodyPr/>
          <a:lstStyle/>
          <a:p>
            <a:r>
              <a:rPr lang="en-US" dirty="0" smtClean="0"/>
              <a:t>Once a file has been opened, we can write to it</a:t>
            </a:r>
          </a:p>
          <a:p>
            <a:pPr lvl="1"/>
            <a:r>
              <a:rPr lang="en-US" dirty="0" smtClean="0"/>
              <a:t>What do you think the function to write is called?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myFile.write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world!"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can also use a string variable 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write()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myFile.write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writeString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  <a:endParaRPr lang="en-US" sz="2400" dirty="0"/>
          </a:p>
          <a:p>
            <a:pPr lvl="3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293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About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write()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only writes exactly what it’s given!</a:t>
            </a:r>
          </a:p>
          <a:p>
            <a:pPr lvl="1"/>
            <a:r>
              <a:rPr lang="en-US" dirty="0" smtClean="0"/>
              <a:t>This means whitespace (like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dirty="0" smtClean="0"/>
              <a:t>) is up to you</a:t>
            </a:r>
          </a:p>
          <a:p>
            <a:pPr lvl="1"/>
            <a:r>
              <a:rPr lang="en-US" dirty="0"/>
              <a:t>Unlike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/>
              <a:t>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which adds a newline for </a:t>
            </a:r>
            <a:r>
              <a:rPr lang="en-US" dirty="0" smtClean="0"/>
              <a:t>you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"greeting.dat"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myFile.write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"Hello\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nWorld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myFile.close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62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can only take </a:t>
            </a:r>
            <a:r>
              <a:rPr lang="en-US" u="sng" dirty="0"/>
              <a:t>one string</a:t>
            </a:r>
            <a:r>
              <a:rPr lang="en-US" dirty="0"/>
              <a:t> at a time!</a:t>
            </a:r>
          </a:p>
          <a:p>
            <a:pPr lvl="4"/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These won’t work:</a:t>
            </a:r>
          </a:p>
          <a:p>
            <a:pPr marL="687388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"name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87388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(17)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But this will:</a:t>
            </a:r>
            <a:endParaRPr lang="en-US" dirty="0"/>
          </a:p>
          <a:p>
            <a:pPr marL="687388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my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"name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87388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(17))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346448" y="2638166"/>
            <a:ext cx="4181856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Why don’t these work?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first is multiple strings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second is an </a:t>
            </a:r>
            <a:r>
              <a:rPr lang="en-US" sz="2400" dirty="0" err="1" smtClean="0">
                <a:latin typeface="+mj-lt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, not a string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6448" y="4353634"/>
            <a:ext cx="4340352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Why does this work?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concatenation creates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one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string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casting turns the </a:t>
            </a:r>
            <a:r>
              <a:rPr lang="en-US" sz="2400" dirty="0" err="1" smtClean="0">
                <a:latin typeface="+mj-lt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into a string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30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 smtClean="0"/>
              <a:t>Once we are done with our file, we close it</a:t>
            </a:r>
          </a:p>
          <a:p>
            <a:pPr lvl="1"/>
            <a:r>
              <a:rPr lang="en-US" sz="3200" dirty="0" smtClean="0"/>
              <a:t>We do this for all files – ones that we opened for writing, reading, or appending!</a:t>
            </a:r>
            <a:endParaRPr lang="en-US" dirty="0"/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myFileObject.close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Properly closing the file is important – why?</a:t>
            </a:r>
          </a:p>
          <a:p>
            <a:pPr lvl="1"/>
            <a:r>
              <a:rPr lang="en-US" sz="3200" dirty="0" smtClean="0"/>
              <a:t>It ensures that the file is saved correctly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52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521143" y="284845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rgbClr val="FFC000"/>
                  </a:outerShdw>
                </a:effectLst>
              </a:rPr>
              <a:t>LIVECODING!!!</a:t>
            </a:r>
            <a:endParaRPr lang="en-US" sz="9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042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4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that</a:t>
            </a:r>
          </a:p>
          <a:p>
            <a:pPr lvl="1"/>
            <a:r>
              <a:rPr lang="en-US" dirty="0" smtClean="0"/>
              <a:t>Reads in from a file called “spaced.txt”</a:t>
            </a:r>
          </a:p>
          <a:p>
            <a:pPr lvl="1"/>
            <a:r>
              <a:rPr lang="en-US" dirty="0" smtClean="0"/>
              <a:t>Counts how many whitespace </a:t>
            </a:r>
            <a:r>
              <a:rPr lang="en-US" dirty="0" smtClean="0"/>
              <a:t>characters </a:t>
            </a:r>
            <a:r>
              <a:rPr lang="en-US" dirty="0" smtClean="0"/>
              <a:t>it </a:t>
            </a:r>
            <a:r>
              <a:rPr lang="en-US" dirty="0"/>
              <a:t>has</a:t>
            </a:r>
            <a:br>
              <a:rPr lang="en-US" dirty="0"/>
            </a:br>
            <a:r>
              <a:rPr lang="en-US" dirty="0" smtClean="0"/>
              <a:t>		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dirty="0"/>
              <a:t>, 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)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Prints </a:t>
            </a:r>
            <a:r>
              <a:rPr lang="en-US" dirty="0"/>
              <a:t>out the total </a:t>
            </a:r>
            <a:r>
              <a:rPr lang="en-US" dirty="0" smtClean="0"/>
              <a:t>count of whitespace characters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Creates a new file without any of the whitespace characters (called “unspaced.txt”)</a:t>
            </a:r>
          </a:p>
          <a:p>
            <a:pPr lvl="2"/>
            <a:endParaRPr lang="en-US" sz="2000" dirty="0" smtClean="0"/>
          </a:p>
          <a:p>
            <a:pPr lvl="3"/>
            <a:endParaRPr lang="en-US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58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deSpacing</a:t>
            </a:r>
            <a:r>
              <a:rPr lang="en-US" dirty="0" smtClean="0"/>
              <a:t>: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 smtClean="0"/>
              <a:t>File: Available in Dr. Gibson’s pub directory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/umbc.edu/users/k/k/k38/pub/cs201/spaced.txt</a:t>
            </a:r>
          </a:p>
          <a:p>
            <a:pPr lvl="1"/>
            <a:r>
              <a:rPr lang="en-US" dirty="0" smtClean="0"/>
              <a:t>Lots of tabs and spaces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Output: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spaced.py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were 44 spacing characters in the file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64670" y="3419354"/>
            <a:ext cx="3639961" cy="206210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	How	</a:t>
            </a:r>
            <a:r>
              <a:rPr lang="en-US" sz="1600" dirty="0" smtClean="0"/>
              <a:t>now	brown</a:t>
            </a:r>
            <a:r>
              <a:rPr lang="en-US" sz="1600" dirty="0"/>
              <a:t>	cow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Space                           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 like					space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008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8531"/>
            <a:ext cx="8686801" cy="4517689"/>
          </a:xfrm>
        </p:spPr>
        <p:txBody>
          <a:bodyPr/>
          <a:lstStyle/>
          <a:p>
            <a:r>
              <a:rPr lang="en-US" dirty="0" smtClean="0"/>
              <a:t>Douglas </a:t>
            </a:r>
            <a:r>
              <a:rPr lang="en-US" dirty="0" err="1" smtClean="0"/>
              <a:t>Englebart</a:t>
            </a:r>
            <a:endParaRPr lang="en-US" dirty="0" smtClean="0"/>
          </a:p>
          <a:p>
            <a:pPr lvl="1"/>
            <a:r>
              <a:rPr lang="en-US" dirty="0" smtClean="0"/>
              <a:t>Invented the computer mouse,</a:t>
            </a:r>
            <a:br>
              <a:rPr lang="en-US" dirty="0" smtClean="0"/>
            </a:br>
            <a:r>
              <a:rPr lang="en-US" dirty="0" smtClean="0"/>
              <a:t>bitmapped screens, hypertext,</a:t>
            </a:r>
            <a:br>
              <a:rPr lang="en-US" dirty="0" smtClean="0"/>
            </a:br>
            <a:r>
              <a:rPr lang="en-US" dirty="0" smtClean="0"/>
              <a:t>and the precursor to the GUI</a:t>
            </a:r>
          </a:p>
          <a:p>
            <a:pPr lvl="2"/>
            <a:r>
              <a:rPr lang="en-US" dirty="0" smtClean="0"/>
              <a:t>“Mother of All Demos”</a:t>
            </a:r>
          </a:p>
          <a:p>
            <a:pPr lvl="1"/>
            <a:r>
              <a:rPr lang="en-US" dirty="0" smtClean="0"/>
              <a:t>Focused his career on “making </a:t>
            </a:r>
            <a:br>
              <a:rPr lang="en-US" dirty="0" smtClean="0"/>
            </a:br>
            <a:r>
              <a:rPr lang="en-US" dirty="0" smtClean="0"/>
              <a:t>the world a better place”</a:t>
            </a:r>
          </a:p>
          <a:p>
            <a:pPr lvl="1"/>
            <a:r>
              <a:rPr lang="en-US" dirty="0" smtClean="0"/>
              <a:t>Believed the way to do this was</a:t>
            </a:r>
            <a:br>
              <a:rPr lang="en-US" dirty="0" smtClean="0"/>
            </a:br>
            <a:r>
              <a:rPr lang="en-US" dirty="0" smtClean="0"/>
              <a:t>by using technology to </a:t>
            </a:r>
            <a:br>
              <a:rPr lang="en-US" dirty="0" smtClean="0"/>
            </a:br>
            <a:r>
              <a:rPr lang="en-US" dirty="0" smtClean="0"/>
              <a:t>augment human intelligence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172" y="2052935"/>
            <a:ext cx="3180211" cy="4362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1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32237" cy="4517689"/>
          </a:xfrm>
        </p:spPr>
        <p:txBody>
          <a:bodyPr/>
          <a:lstStyle/>
          <a:p>
            <a:r>
              <a:rPr lang="en-US" dirty="0" smtClean="0"/>
              <a:t>Project 2 is </a:t>
            </a:r>
            <a:r>
              <a:rPr lang="en-US" dirty="0"/>
              <a:t>due </a:t>
            </a:r>
            <a:r>
              <a:rPr lang="en-US" dirty="0" smtClean="0"/>
              <a:t>this Friday at </a:t>
            </a:r>
            <a:r>
              <a:rPr lang="en-US" dirty="0"/>
              <a:t>8:59:59 PM</a:t>
            </a:r>
          </a:p>
          <a:p>
            <a:r>
              <a:rPr lang="en-US" dirty="0" smtClean="0"/>
              <a:t>Homework </a:t>
            </a:r>
            <a:r>
              <a:rPr lang="en-US" dirty="0" smtClean="0"/>
              <a:t>6 will come out soon</a:t>
            </a:r>
          </a:p>
          <a:p>
            <a:pPr lvl="1"/>
            <a:r>
              <a:rPr lang="en-US" dirty="0" smtClean="0"/>
              <a:t>The topic is recursion – recommended that </a:t>
            </a:r>
            <a:br>
              <a:rPr lang="en-US" dirty="0" smtClean="0"/>
            </a:br>
            <a:r>
              <a:rPr lang="en-US" dirty="0" smtClean="0"/>
              <a:t>you do the assignment parts in order</a:t>
            </a:r>
          </a:p>
          <a:p>
            <a:pPr lvl="3"/>
            <a:endParaRPr lang="en-US" dirty="0"/>
          </a:p>
          <a:p>
            <a:r>
              <a:rPr lang="en-US" dirty="0" smtClean="0"/>
              <a:t>Final exam is when?</a:t>
            </a:r>
          </a:p>
          <a:p>
            <a:pPr lvl="1"/>
            <a:r>
              <a:rPr lang="en-US" sz="3200" dirty="0"/>
              <a:t>Friday, May 18th from 6 to 8 PM</a:t>
            </a:r>
          </a:p>
          <a:p>
            <a:pPr lvl="1"/>
            <a:r>
              <a:rPr lang="en-US" dirty="0"/>
              <a:t>If you can’t take the exam at that time, you need to let Dr. Gibson know via email NOW, not later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41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Laptop:</a:t>
            </a:r>
          </a:p>
          <a:p>
            <a:pPr lvl="1"/>
            <a:r>
              <a:rPr lang="en-US" sz="1600" dirty="0"/>
              <a:t>https://pixabay.com/p-33521</a:t>
            </a:r>
          </a:p>
          <a:p>
            <a:endParaRPr lang="en-US" sz="2000" dirty="0"/>
          </a:p>
          <a:p>
            <a:r>
              <a:rPr lang="en-US" sz="2000" dirty="0" smtClean="0"/>
              <a:t>Database:</a:t>
            </a:r>
            <a:endParaRPr lang="en-US" sz="2000" dirty="0"/>
          </a:p>
          <a:p>
            <a:pPr lvl="1"/>
            <a:r>
              <a:rPr lang="en-US" sz="1600" dirty="0" smtClean="0"/>
              <a:t>http</a:t>
            </a:r>
            <a:r>
              <a:rPr lang="en-US" sz="1600" dirty="0"/>
              <a:t>://www.clipartkid.com/database-symbol-clip-art-at-clker-com-vector-clip-art-online-QMSKDE-clipart/</a:t>
            </a:r>
          </a:p>
          <a:p>
            <a:endParaRPr lang="en-US" sz="2000" dirty="0"/>
          </a:p>
          <a:p>
            <a:r>
              <a:rPr lang="en-US" sz="2000" dirty="0" smtClean="0"/>
              <a:t>Douglas </a:t>
            </a:r>
            <a:r>
              <a:rPr lang="en-US" sz="2000" dirty="0" err="1" smtClean="0"/>
              <a:t>Englebart</a:t>
            </a:r>
            <a:r>
              <a:rPr lang="en-US" sz="2000" smtClean="0"/>
              <a:t>:</a:t>
            </a:r>
            <a:endParaRPr lang="en-US" sz="2000" dirty="0" smtClean="0"/>
          </a:p>
          <a:p>
            <a:pPr lvl="1"/>
            <a:r>
              <a:rPr lang="en-US" sz="1600" dirty="0"/>
              <a:t>https://commons.wikimedia.org/wiki/File:SRI_Douglas_Engelbart_1968.jpg</a:t>
            </a:r>
          </a:p>
          <a:p>
            <a:endParaRPr lang="en-US" sz="2000" dirty="0" smtClean="0"/>
          </a:p>
          <a:p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 smtClean="0"/>
              <a:t>To learn all about file input and output</a:t>
            </a:r>
          </a:p>
          <a:p>
            <a:endParaRPr lang="en-US" dirty="0" smtClean="0"/>
          </a:p>
          <a:p>
            <a:r>
              <a:rPr lang="en-US" dirty="0" smtClean="0"/>
              <a:t>Including how to:</a:t>
            </a:r>
          </a:p>
          <a:p>
            <a:pPr lvl="1"/>
            <a:r>
              <a:rPr lang="en-US" dirty="0" smtClean="0"/>
              <a:t>Open </a:t>
            </a:r>
            <a:r>
              <a:rPr lang="en-US" dirty="0"/>
              <a:t>a </a:t>
            </a:r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Read </a:t>
            </a:r>
            <a:r>
              <a:rPr lang="en-US" dirty="0"/>
              <a:t>in its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Write to a file</a:t>
            </a:r>
          </a:p>
          <a:p>
            <a:pPr lvl="1"/>
            <a:r>
              <a:rPr lang="en-US" dirty="0" smtClean="0"/>
              <a:t>Close </a:t>
            </a:r>
            <a:r>
              <a:rPr lang="en-US" dirty="0"/>
              <a:t>a file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545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Input and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1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Files?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Until </a:t>
            </a:r>
            <a:r>
              <a:rPr lang="en-US" dirty="0"/>
              <a:t>now, the Python </a:t>
            </a:r>
            <a:r>
              <a:rPr lang="en-US" dirty="0" smtClean="0"/>
              <a:t>programs you've </a:t>
            </a:r>
            <a:r>
              <a:rPr lang="en-US" dirty="0"/>
              <a:t>been writing </a:t>
            </a:r>
            <a:r>
              <a:rPr lang="en-US" dirty="0" smtClean="0"/>
              <a:t>use pretty simple input and output</a:t>
            </a:r>
          </a:p>
          <a:p>
            <a:pPr lvl="1"/>
            <a:r>
              <a:rPr lang="en-US" dirty="0" smtClean="0"/>
              <a:t>User types input </a:t>
            </a:r>
            <a:r>
              <a:rPr lang="en-US" dirty="0"/>
              <a:t>at the keyboard </a:t>
            </a:r>
            <a:endParaRPr lang="en-US" dirty="0" smtClean="0"/>
          </a:p>
          <a:p>
            <a:pPr lvl="1"/>
            <a:r>
              <a:rPr lang="en-US" dirty="0" smtClean="0"/>
              <a:t>Results (output) are </a:t>
            </a:r>
            <a:r>
              <a:rPr lang="en-US" dirty="0"/>
              <a:t>displayed in the </a:t>
            </a:r>
            <a:r>
              <a:rPr lang="en-US" dirty="0" smtClean="0"/>
              <a:t>console</a:t>
            </a:r>
            <a:endParaRPr lang="en-US" dirty="0"/>
          </a:p>
          <a:p>
            <a:r>
              <a:rPr lang="en-US" dirty="0" smtClean="0"/>
              <a:t>This is fine for short and simple input…</a:t>
            </a:r>
          </a:p>
          <a:p>
            <a:pPr lvl="1"/>
            <a:r>
              <a:rPr lang="en-US" dirty="0" smtClean="0"/>
              <a:t>But what if we want to average 50 numbers, </a:t>
            </a:r>
            <a:br>
              <a:rPr lang="en-US" dirty="0" smtClean="0"/>
            </a:br>
            <a:r>
              <a:rPr lang="en-US" dirty="0" smtClean="0"/>
              <a:t>and mess up when entering the 37th one?</a:t>
            </a:r>
          </a:p>
          <a:p>
            <a:pPr lvl="1"/>
            <a:r>
              <a:rPr lang="en-US" dirty="0" smtClean="0"/>
              <a:t>Start all over???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37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File I/O?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solution is to </a:t>
            </a:r>
            <a:r>
              <a:rPr lang="en-US" u="sng" dirty="0" smtClean="0"/>
              <a:t>read</a:t>
            </a:r>
            <a:r>
              <a:rPr lang="en-US" dirty="0" smtClean="0"/>
              <a:t> the information in from a file on your computer</a:t>
            </a:r>
          </a:p>
          <a:p>
            <a:pPr lvl="1"/>
            <a:r>
              <a:rPr lang="en-US" sz="3200" dirty="0" smtClean="0"/>
              <a:t>You can even </a:t>
            </a:r>
            <a:r>
              <a:rPr lang="en-US" sz="3200" u="sng" dirty="0" smtClean="0"/>
              <a:t>write</a:t>
            </a:r>
            <a:r>
              <a:rPr lang="en-US" sz="3200" dirty="0" smtClean="0"/>
              <a:t> information to a file</a:t>
            </a:r>
            <a:endParaRPr lang="en-US" sz="3200" dirty="0"/>
          </a:p>
          <a:p>
            <a:pPr lvl="3"/>
            <a:endParaRPr lang="en-US" dirty="0" smtClean="0"/>
          </a:p>
          <a:p>
            <a:r>
              <a:rPr lang="en-US" dirty="0"/>
              <a:t>This process is called </a:t>
            </a:r>
            <a:r>
              <a:rPr lang="en-US" b="1" i="1" dirty="0" smtClean="0"/>
              <a:t>File </a:t>
            </a:r>
            <a:r>
              <a:rPr lang="en-US" b="1" i="1" dirty="0"/>
              <a:t>I/O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"</a:t>
            </a:r>
            <a:r>
              <a:rPr lang="en-US" dirty="0"/>
              <a:t>I/O" stands for "</a:t>
            </a:r>
            <a:r>
              <a:rPr lang="en-US" dirty="0" smtClean="0"/>
              <a:t>input/output“</a:t>
            </a:r>
          </a:p>
          <a:p>
            <a:pPr lvl="1"/>
            <a:r>
              <a:rPr lang="en-US" dirty="0" smtClean="0"/>
              <a:t>Python </a:t>
            </a:r>
            <a:r>
              <a:rPr lang="en-US" dirty="0"/>
              <a:t>has </a:t>
            </a:r>
            <a:r>
              <a:rPr lang="en-US" dirty="0" smtClean="0"/>
              <a:t>built-in </a:t>
            </a:r>
            <a:r>
              <a:rPr lang="en-US" dirty="0"/>
              <a:t>functions that </a:t>
            </a:r>
            <a:r>
              <a:rPr lang="en-US" dirty="0" smtClean="0"/>
              <a:t>make this easy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50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I/O Example: Word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2960" cy="4156799"/>
          </a:xfrm>
        </p:spPr>
        <p:txBody>
          <a:bodyPr/>
          <a:lstStyle/>
          <a:p>
            <a:r>
              <a:rPr lang="en-US" dirty="0" smtClean="0"/>
              <a:t>“Reading” in a file using a word processor</a:t>
            </a:r>
          </a:p>
          <a:p>
            <a:pPr lvl="1"/>
            <a:r>
              <a:rPr lang="en-US" sz="3200" dirty="0"/>
              <a:t>File </a:t>
            </a:r>
            <a:r>
              <a:rPr lang="en-US" sz="3200" dirty="0" smtClean="0"/>
              <a:t>opened from hard disk</a:t>
            </a:r>
            <a:endParaRPr lang="en-US" sz="3200" dirty="0"/>
          </a:p>
          <a:p>
            <a:pPr lvl="1"/>
            <a:r>
              <a:rPr lang="en-US" sz="3200" dirty="0"/>
              <a:t>Contents read into </a:t>
            </a:r>
            <a:r>
              <a:rPr lang="en-US" sz="3200" dirty="0" smtClean="0"/>
              <a:t>memory (RAM)</a:t>
            </a:r>
            <a:endParaRPr lang="en-US" sz="3200" dirty="0"/>
          </a:p>
          <a:p>
            <a:pPr lvl="1"/>
            <a:r>
              <a:rPr lang="en-US" sz="3200" dirty="0"/>
              <a:t>File </a:t>
            </a:r>
            <a:r>
              <a:rPr lang="en-US" sz="3200" dirty="0" smtClean="0"/>
              <a:t>closed on hard disk</a:t>
            </a:r>
          </a:p>
          <a:p>
            <a:pPr lvl="1"/>
            <a:r>
              <a:rPr lang="en-US" sz="3200" dirty="0" smtClean="0"/>
              <a:t>IMPORTANT: Changes </a:t>
            </a:r>
            <a:r>
              <a:rPr lang="en-US" sz="3200" dirty="0"/>
              <a:t>to the file are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made </a:t>
            </a:r>
            <a:r>
              <a:rPr lang="en-US" sz="3200" dirty="0"/>
              <a:t>to the copy </a:t>
            </a:r>
            <a:r>
              <a:rPr lang="en-US" sz="3200" dirty="0" smtClean="0"/>
              <a:t>stored in </a:t>
            </a:r>
            <a:r>
              <a:rPr lang="en-US" sz="3200" dirty="0"/>
              <a:t>memory,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u="sng" dirty="0" smtClean="0"/>
              <a:t>not</a:t>
            </a:r>
            <a:r>
              <a:rPr lang="en-US" sz="3200" dirty="0" smtClean="0"/>
              <a:t> the original file on </a:t>
            </a:r>
            <a:r>
              <a:rPr lang="en-US" sz="3200" dirty="0"/>
              <a:t>the </a:t>
            </a:r>
            <a:r>
              <a:rPr lang="en-US" sz="3200" dirty="0" smtClean="0"/>
              <a:t>disk</a:t>
            </a:r>
            <a:endParaRPr lang="en-US" sz="3200" dirty="0"/>
          </a:p>
          <a:p>
            <a:pPr lvl="1"/>
            <a:endParaRPr lang="en-US" sz="32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70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287"/>
            <a:ext cx="3395757" cy="33843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281" y="1258784"/>
            <a:ext cx="2762360" cy="30488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33" y="1619698"/>
            <a:ext cx="1510891" cy="18997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32" y="1619698"/>
            <a:ext cx="1510891" cy="1899770"/>
          </a:xfrm>
          <a:prstGeom prst="rect">
            <a:avLst/>
          </a:prstGeom>
        </p:spPr>
      </p:pic>
      <p:sp>
        <p:nvSpPr>
          <p:cNvPr id="12" name="Circular Arrow 11"/>
          <p:cNvSpPr/>
          <p:nvPr/>
        </p:nvSpPr>
        <p:spPr>
          <a:xfrm rot="512836" flipH="1">
            <a:off x="2164655" y="675809"/>
            <a:ext cx="3975068" cy="3079402"/>
          </a:xfrm>
          <a:prstGeom prst="circularArrow">
            <a:avLst>
              <a:gd name="adj1" fmla="val 10086"/>
              <a:gd name="adj2" fmla="val 1142319"/>
              <a:gd name="adj3" fmla="val 20550625"/>
              <a:gd name="adj4" fmla="val 12409380"/>
              <a:gd name="adj5" fmla="val 13672"/>
            </a:avLst>
          </a:prstGeom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957890" y="4453246"/>
            <a:ext cx="6941128" cy="201880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File opened from hard disk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Contents read into </a:t>
            </a:r>
            <a:r>
              <a:rPr lang="en-US" sz="2800" dirty="0" smtClean="0"/>
              <a:t>memory (RAM)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File </a:t>
            </a:r>
            <a:r>
              <a:rPr lang="en-US" sz="2800" dirty="0" smtClean="0"/>
              <a:t>closed from hard disk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Changes are saved to </a:t>
            </a:r>
            <a:r>
              <a:rPr lang="en-US" sz="2800" dirty="0"/>
              <a:t>the copy </a:t>
            </a:r>
            <a:r>
              <a:rPr lang="en-US" sz="2800" dirty="0" smtClean="0"/>
              <a:t>in memory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3802676"/>
            <a:ext cx="849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RAM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60473" y="1263867"/>
            <a:ext cx="2097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hard disk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02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29783</TotalTime>
  <Words>1512</Words>
  <Application>Microsoft Office PowerPoint</Application>
  <PresentationFormat>On-screen Show (4:3)</PresentationFormat>
  <Paragraphs>354</Paragraphs>
  <Slides>39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MS PGothic</vt:lpstr>
      <vt:lpstr>Arial</vt:lpstr>
      <vt:lpstr>Calibri</vt:lpstr>
      <vt:lpstr>Courier New</vt:lpstr>
      <vt:lpstr>Wingdings</vt:lpstr>
      <vt:lpstr>Office Theme</vt:lpstr>
      <vt:lpstr>CMSC201  Computer Science I for Majors  Lecture 19 – File Input/Output</vt:lpstr>
      <vt:lpstr>Last Class We Covered</vt:lpstr>
      <vt:lpstr>Any Questions from Last Time?</vt:lpstr>
      <vt:lpstr>Today’s Objectives</vt:lpstr>
      <vt:lpstr>File Input and Output</vt:lpstr>
      <vt:lpstr>Why Use Files?</vt:lpstr>
      <vt:lpstr>What is File I/O?</vt:lpstr>
      <vt:lpstr>File I/O Example: Word Processor</vt:lpstr>
      <vt:lpstr>PowerPoint Presentation</vt:lpstr>
      <vt:lpstr>File I/O Example: Word Processor</vt:lpstr>
      <vt:lpstr>PowerPoint Presentation</vt:lpstr>
      <vt:lpstr>File Processing</vt:lpstr>
      <vt:lpstr>Opening a File</vt:lpstr>
      <vt:lpstr>Syntax for open() Function</vt:lpstr>
      <vt:lpstr>Syntax for open() Function</vt:lpstr>
      <vt:lpstr>Examples of Using open()</vt:lpstr>
      <vt:lpstr>Reading in a File</vt:lpstr>
      <vt:lpstr>Using File Objects to Read Files</vt:lpstr>
      <vt:lpstr>Three Ways to Read a File</vt:lpstr>
      <vt:lpstr>Entire Contents into One String</vt:lpstr>
      <vt:lpstr>Entire Contents into One String</vt:lpstr>
      <vt:lpstr>One Line at a Time</vt:lpstr>
      <vt:lpstr>As a List of Strings</vt:lpstr>
      <vt:lpstr>Using open()</vt:lpstr>
      <vt:lpstr>Using open()</vt:lpstr>
      <vt:lpstr>Three Ways to Read a File</vt:lpstr>
      <vt:lpstr>Three Ways to Read a File</vt:lpstr>
      <vt:lpstr>Writing to Files</vt:lpstr>
      <vt:lpstr>Opening a File for Writing</vt:lpstr>
      <vt:lpstr>Writing to a File</vt:lpstr>
      <vt:lpstr>Details About write()</vt:lpstr>
      <vt:lpstr>Word of Caution</vt:lpstr>
      <vt:lpstr>Closing a File</vt:lpstr>
      <vt:lpstr>Time for…</vt:lpstr>
      <vt:lpstr>deSpacing</vt:lpstr>
      <vt:lpstr>deSpacing: Output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411</cp:revision>
  <dcterms:created xsi:type="dcterms:W3CDTF">2014-05-05T14:25:42Z</dcterms:created>
  <dcterms:modified xsi:type="dcterms:W3CDTF">2018-04-19T03:40:47Z</dcterms:modified>
</cp:coreProperties>
</file>